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ro-RO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267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370672-4219-4784-B0E6-024E1643F192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61A823-1EE1-40FF-90F1-355FB2DC6847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60E021-0E10-4A22-BADE-62EB4B0B005B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B92281-964C-470B-A5E8-A892484B4A38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A3B3D1-8CCD-4B39-B140-052DEA13D630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51B509-AFE3-4618-ADDF-27A00C9487E1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D0D2FC-C61F-43A2-B3BB-2782E926875A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958171-E543-4690-A6BB-F4869306F839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AA8C9F-0FF7-4CBA-8B8B-6C38EC589BAB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B0F029-6997-416C-B692-E43B146ED026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8A48D6-DBAD-4933-8C89-C8D53E9D302F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8043F7-BDC5-4970-8F4D-E7BD59963305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C52329-817E-4FB5-BF08-89072CDF818A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B0708AB-B697-4E4A-A16C-DE6B125826C3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2ED44C-AD73-43CF-A687-945C77F61C2A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033417-7F76-4B7C-8D8C-511BEF14025F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A49944-C81D-4348-8DDA-9DF85B60995B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42DE8E-3F64-41F2-A161-B59FF14D6632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EC8953-4558-414D-BEE3-4542F26AC8C7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7ECED3-DD12-4813-B2F3-87FEE315CC20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F93EC3-80B5-4A04-9CA0-435E4B1FE200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C01F03-5D93-4ED5-A1D5-92DE31B7CC4C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ro-RO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6211643-CD1F-433A-8318-E9466147A825}" type="datetimeFigureOut">
              <a:rPr lang="ro-RO"/>
              <a:pPr>
                <a:defRPr/>
              </a:pPr>
              <a:t>05.05.2017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10227E3C-41E7-42F0-8E44-848B3D9E3085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>
          <a:xfrm>
            <a:off x="631031" y="2564904"/>
            <a:ext cx="7772400" cy="1470025"/>
          </a:xfrm>
        </p:spPr>
        <p:txBody>
          <a:bodyPr/>
          <a:lstStyle/>
          <a:p>
            <a:pPr eaLnBrk="1" hangingPunct="1"/>
            <a:r>
              <a:rPr lang="en-US" sz="1400" b="1" dirty="0" smtClean="0">
                <a:solidFill>
                  <a:srgbClr val="000000"/>
                </a:solidFill>
                <a:latin typeface="Arial" charset="0"/>
              </a:rPr>
              <a:t>ARMONIA</a:t>
            </a: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>
          <a:xfrm>
            <a:off x="1619672" y="4509120"/>
            <a:ext cx="6400800" cy="685800"/>
          </a:xfrm>
        </p:spPr>
        <p:txBody>
          <a:bodyPr/>
          <a:lstStyle/>
          <a:p>
            <a:pPr algn="just" eaLnBrk="1" hangingPunct="1"/>
            <a:r>
              <a:rPr lang="vi-VN" sz="1000" dirty="0" smtClean="0">
                <a:solidFill>
                  <a:schemeClr val="tx1"/>
                </a:solidFill>
              </a:rPr>
              <a:t>(Adaptat după </a:t>
            </a:r>
            <a:r>
              <a:rPr lang="vi-VN" sz="1000" i="1" dirty="0" smtClean="0">
                <a:solidFill>
                  <a:schemeClr val="tx1"/>
                </a:solidFill>
              </a:rPr>
              <a:t>Manualul de Educație muzicală</a:t>
            </a:r>
            <a:r>
              <a:rPr lang="vi-VN" sz="1000" dirty="0" smtClean="0">
                <a:solidFill>
                  <a:schemeClr val="tx1"/>
                </a:solidFill>
              </a:rPr>
              <a:t>, clasa a VIII-a, Anca Toader, Valentin Moraru)</a:t>
            </a:r>
          </a:p>
          <a:p>
            <a:pPr eaLnBrk="1" hangingPunct="1"/>
            <a:endParaRPr lang="ro-RO" sz="1000" dirty="0" smtClean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2052" name="Rectangle 1"/>
          <p:cNvSpPr>
            <a:spLocks noChangeArrowheads="1"/>
          </p:cNvSpPr>
          <p:nvPr/>
        </p:nvSpPr>
        <p:spPr bwMode="auto">
          <a:xfrm>
            <a:off x="214313" y="371445"/>
            <a:ext cx="8605837" cy="144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>
            <a:spAutoFit/>
          </a:bodyPr>
          <a:lstStyle/>
          <a:p>
            <a:pPr algn="ctr"/>
            <a:r>
              <a:rPr lang="ro-RO" sz="1000" dirty="0" smtClean="0"/>
              <a:t>Examenul de bacalaureat naţional 2017</a:t>
            </a:r>
            <a:endParaRPr lang="ro-RO" sz="1000" dirty="0"/>
          </a:p>
          <a:p>
            <a:pPr algn="ctr" eaLnBrk="0" hangingPunct="0"/>
            <a:r>
              <a:rPr lang="ro-RO" sz="1000" dirty="0"/>
              <a:t>Proba de evaluare a competenţelor digitale  - document de lucru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Content Placeholder 4"/>
          <p:cNvSpPr>
            <a:spLocks noGrp="1"/>
          </p:cNvSpPr>
          <p:nvPr>
            <p:ph sz="half" idx="1"/>
          </p:nvPr>
        </p:nvSpPr>
        <p:spPr>
          <a:xfrm>
            <a:off x="468313" y="908050"/>
            <a:ext cx="4391025" cy="4949825"/>
          </a:xfrm>
        </p:spPr>
        <p:txBody>
          <a:bodyPr/>
          <a:lstStyle/>
          <a:p>
            <a:pPr marL="0" indent="542925" algn="just">
              <a:buFont typeface="Arial" charset="0"/>
              <a:buNone/>
            </a:pPr>
            <a:r>
              <a:rPr lang="vi-VN" sz="1200" smtClean="0">
                <a:solidFill>
                  <a:srgbClr val="000000"/>
                </a:solidFill>
                <a:ea typeface="Calibri" pitchFamily="34" charset="0"/>
                <a:cs typeface="Arial" charset="0"/>
              </a:rPr>
              <a:t>Omofonia, un stil de creație diferit de polifonie, presupune o voce care deține melodia, iar celelalte acompaniază. Acest stil are la bază un nou concept de creație: armonia.</a:t>
            </a:r>
          </a:p>
          <a:p>
            <a:pPr marL="0" indent="542925" algn="just">
              <a:buFont typeface="Arial" charset="0"/>
              <a:buNone/>
            </a:pPr>
            <a:r>
              <a:rPr lang="vi-VN" sz="1200" smtClean="0">
                <a:solidFill>
                  <a:srgbClr val="000000"/>
                </a:solidFill>
                <a:ea typeface="Calibri" pitchFamily="34" charset="0"/>
                <a:cs typeface="Arial" charset="0"/>
              </a:rPr>
              <a:t>Așa cum ați remarcat în acompaniamentul muzicii mozartiene, sunetele provin din arpegiu. Ele pot fi prezentate și simultan.</a:t>
            </a:r>
          </a:p>
          <a:p>
            <a:pPr marL="0" indent="542925" algn="just">
              <a:buFont typeface="Arial" charset="0"/>
              <a:buNone/>
            </a:pPr>
            <a:r>
              <a:rPr lang="vi-VN" sz="1200" smtClean="0">
                <a:solidFill>
                  <a:srgbClr val="000000"/>
                </a:solidFill>
                <a:ea typeface="Calibri" pitchFamily="34" charset="0"/>
                <a:cs typeface="Arial" charset="0"/>
              </a:rPr>
              <a:t>Acordul este efectul sonor produs de cel puțin trei sunete, la intervale de terță, intonate simultan.</a:t>
            </a:r>
          </a:p>
          <a:p>
            <a:pPr marL="0" indent="542925" algn="just">
              <a:buFont typeface="Arial" charset="0"/>
              <a:buNone/>
            </a:pPr>
            <a:r>
              <a:rPr lang="vi-VN" sz="1200" smtClean="0">
                <a:solidFill>
                  <a:srgbClr val="000000"/>
                </a:solidFill>
                <a:ea typeface="Calibri" pitchFamily="34" charset="0"/>
                <a:cs typeface="Arial" charset="0"/>
              </a:rPr>
              <a:t>Armonia este știința înlănțuirii acordurilor și a relațiilor ce se stabilesc între acestea în cadrul tonalității.</a:t>
            </a:r>
          </a:p>
          <a:p>
            <a:pPr marL="0" indent="542925" algn="just">
              <a:buFont typeface="Arial" charset="0"/>
              <a:buNone/>
            </a:pPr>
            <a:r>
              <a:rPr lang="vi-VN" sz="1200" smtClean="0">
                <a:solidFill>
                  <a:srgbClr val="000000"/>
                </a:solidFill>
                <a:ea typeface="Calibri" pitchFamily="34" charset="0"/>
                <a:cs typeface="Arial" charset="0"/>
              </a:rPr>
              <a:t>Pentru desăvârșirea noului stil de creație bazată pe conceptul armonic au fost necesare câteva secole de căutări, experimentări, în timp ce polifonia atingea apogeul.</a:t>
            </a:r>
          </a:p>
        </p:txBody>
      </p:sp>
      <p:sp>
        <p:nvSpPr>
          <p:cNvPr id="3075" name="Text Box 5"/>
          <p:cNvSpPr txBox="1">
            <a:spLocks noChangeArrowheads="1"/>
          </p:cNvSpPr>
          <p:nvPr/>
        </p:nvSpPr>
        <p:spPr bwMode="auto">
          <a:xfrm>
            <a:off x="539750" y="260350"/>
            <a:ext cx="8353425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o-RO" sz="1000" dirty="0" smtClean="0"/>
              <a:t>Examenul de bacalaureat naţional 2017</a:t>
            </a:r>
            <a:endParaRPr lang="ro-RO" sz="1000" dirty="0"/>
          </a:p>
          <a:p>
            <a:r>
              <a:rPr lang="ro-RO" sz="1000" dirty="0"/>
              <a:t>Proba de evaluare a competenţelor digitale  - document de lucru</a:t>
            </a:r>
            <a:endParaRPr lang="en-GB" sz="1000" dirty="0"/>
          </a:p>
        </p:txBody>
      </p:sp>
      <p:pic>
        <p:nvPicPr>
          <p:cNvPr id="5" name="Imagine 3"/>
          <p:cNvPicPr/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148064" y="1268760"/>
            <a:ext cx="3400425" cy="3400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Content Placeholder 2"/>
          <p:cNvSpPr>
            <a:spLocks noGrp="1"/>
          </p:cNvSpPr>
          <p:nvPr>
            <p:ph idx="1"/>
          </p:nvPr>
        </p:nvSpPr>
        <p:spPr>
          <a:xfrm>
            <a:off x="468313" y="1125538"/>
            <a:ext cx="8229600" cy="5268912"/>
          </a:xfrm>
        </p:spPr>
        <p:txBody>
          <a:bodyPr/>
          <a:lstStyle/>
          <a:p>
            <a:pPr marL="0" lvl="1" indent="539496" algn="just" eaLnBrk="1" hangingPunct="1">
              <a:spcBef>
                <a:spcPts val="0"/>
              </a:spcBef>
              <a:buFont typeface="Arial" charset="0"/>
              <a:buNone/>
              <a:defRPr/>
            </a:pPr>
            <a:r>
              <a:rPr lang="vi-VN" sz="1200" dirty="0" smtClean="0"/>
              <a:t>Iată câteva exemple în care claritatea înlănțuirilor acordice I-V-I sau I-IV-I este izbitoare:</a:t>
            </a:r>
          </a:p>
          <a:p>
            <a:pPr marL="590550" indent="-533400" algn="just" eaLnBrk="1" hangingPunct="1">
              <a:buFont typeface="+mj-lt"/>
              <a:buAutoNum type="arabicPeriod"/>
              <a:defRPr/>
            </a:pPr>
            <a:r>
              <a:rPr lang="vi-VN" sz="1200" dirty="0" smtClean="0"/>
              <a:t>Wofgang Amadeus Mozart:</a:t>
            </a:r>
          </a:p>
          <a:p>
            <a:pPr marL="990600" lvl="1" indent="-533400" algn="just" eaLnBrk="1" hangingPunct="1">
              <a:buFont typeface="Calibri" pitchFamily="34" charset="0"/>
              <a:buAutoNum type="alphaLcParenR"/>
              <a:defRPr/>
            </a:pPr>
            <a:r>
              <a:rPr lang="vi-VN" sz="1200" dirty="0" smtClean="0"/>
              <a:t>Sonata în Do Major;</a:t>
            </a:r>
          </a:p>
          <a:p>
            <a:pPr marL="990600" lvl="1" indent="-533400" algn="just" eaLnBrk="1" hangingPunct="1">
              <a:buFont typeface="Calibri" pitchFamily="34" charset="0"/>
              <a:buAutoNum type="alphaLcParenR"/>
              <a:defRPr/>
            </a:pPr>
            <a:r>
              <a:rPr lang="vi-VN" sz="1200" dirty="0" smtClean="0"/>
              <a:t>Uvertura la “Răpirea din serai”;</a:t>
            </a:r>
          </a:p>
          <a:p>
            <a:pPr marL="990600" lvl="1" indent="-533400" algn="just" eaLnBrk="1" hangingPunct="1">
              <a:buFont typeface="Calibri" pitchFamily="34" charset="0"/>
              <a:buAutoNum type="alphaLcParenR"/>
              <a:defRPr/>
            </a:pPr>
            <a:r>
              <a:rPr lang="vi-VN" sz="1200" dirty="0" smtClean="0"/>
              <a:t>„Requiem” – „Lacrimosa”.</a:t>
            </a:r>
          </a:p>
          <a:p>
            <a:pPr marL="590550" indent="-533400" algn="just" eaLnBrk="1" hangingPunct="1">
              <a:buFont typeface="Calibri" pitchFamily="34" charset="0"/>
              <a:buAutoNum type="arabicPeriod"/>
              <a:defRPr/>
            </a:pPr>
            <a:r>
              <a:rPr lang="vi-VN" sz="1200" dirty="0" smtClean="0"/>
              <a:t>Ludwig van Beethoven:</a:t>
            </a:r>
          </a:p>
          <a:p>
            <a:pPr marL="990600" lvl="1" indent="-533400" algn="just" eaLnBrk="1" hangingPunct="1">
              <a:buFont typeface="Calibri" pitchFamily="34" charset="0"/>
              <a:buAutoNum type="alphaLcParenR"/>
              <a:defRPr/>
            </a:pPr>
            <a:r>
              <a:rPr lang="vi-VN" sz="1200" dirty="0" smtClean="0"/>
              <a:t>Sonata pentru pian în DO Minor “Patetica”;</a:t>
            </a:r>
          </a:p>
          <a:p>
            <a:pPr marL="990600" lvl="1" indent="-533400" algn="just" eaLnBrk="1" hangingPunct="1">
              <a:buFont typeface="Calibri" pitchFamily="34" charset="0"/>
              <a:buAutoNum type="alphaLcParenR"/>
              <a:defRPr/>
            </a:pPr>
            <a:r>
              <a:rPr lang="vi-VN" sz="1200" dirty="0" smtClean="0"/>
              <a:t>„Missa Solemnis”;</a:t>
            </a:r>
          </a:p>
          <a:p>
            <a:pPr marL="590550" indent="-533400" algn="just" eaLnBrk="1" hangingPunct="1">
              <a:buFont typeface="Calibri" pitchFamily="34" charset="0"/>
              <a:buAutoNum type="arabicPeriod"/>
              <a:defRPr/>
            </a:pPr>
            <a:r>
              <a:rPr lang="vi-VN" sz="1200" dirty="0" smtClean="0"/>
              <a:t>J.S.Bach:</a:t>
            </a:r>
          </a:p>
          <a:p>
            <a:pPr marL="990600" lvl="1" indent="-533400" algn="just" eaLnBrk="1" hangingPunct="1">
              <a:buFont typeface="Calibri" pitchFamily="34" charset="0"/>
              <a:buAutoNum type="alphaLcParenR"/>
              <a:defRPr/>
            </a:pPr>
            <a:r>
              <a:rPr lang="vi-VN" sz="1200" dirty="0" smtClean="0"/>
              <a:t>Coral;</a:t>
            </a:r>
          </a:p>
          <a:p>
            <a:pPr marL="990600" lvl="1" indent="-533400" algn="just" eaLnBrk="1" hangingPunct="1">
              <a:buFont typeface="Calibri" pitchFamily="34" charset="0"/>
              <a:buAutoNum type="alphaLcParenR"/>
              <a:defRPr/>
            </a:pPr>
            <a:r>
              <a:rPr lang="vi-VN" sz="1200" dirty="0" smtClean="0"/>
              <a:t>„Ave Maria”. […]</a:t>
            </a:r>
            <a:endParaRPr lang="en-US" sz="1200" dirty="0" smtClean="0">
              <a:latin typeface="Arial" charset="0"/>
            </a:endParaRPr>
          </a:p>
          <a:p>
            <a:pPr marL="990600" lvl="1" indent="-533400" algn="just" eaLnBrk="1" hangingPunct="1">
              <a:buFont typeface="Calibri" pitchFamily="34" charset="0"/>
              <a:buAutoNum type="alphaLcParenR"/>
              <a:defRPr/>
            </a:pPr>
            <a:endParaRPr lang="en-US" sz="1200" dirty="0" err="1" smtClean="0">
              <a:latin typeface="Arial" charset="0"/>
            </a:endParaRPr>
          </a:p>
          <a:p>
            <a:pPr marL="990600" lvl="1" indent="-533400" algn="just" eaLnBrk="1" hangingPunct="1">
              <a:buFont typeface="Calibri" pitchFamily="34" charset="0"/>
              <a:buAutoNum type="alphaLcParenR"/>
              <a:defRPr/>
            </a:pPr>
            <a:endParaRPr lang="en-US" sz="1200" dirty="0" err="1" smtClean="0">
              <a:latin typeface="Arial" charset="0"/>
            </a:endParaRPr>
          </a:p>
        </p:txBody>
      </p:sp>
      <p:sp>
        <p:nvSpPr>
          <p:cNvPr id="4099" name="Rectangle 4"/>
          <p:cNvSpPr>
            <a:spLocks noChangeArrowheads="1"/>
          </p:cNvSpPr>
          <p:nvPr/>
        </p:nvSpPr>
        <p:spPr bwMode="auto">
          <a:xfrm>
            <a:off x="539750" y="260350"/>
            <a:ext cx="78486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o-RO" sz="1000" dirty="0" smtClean="0"/>
              <a:t>Examenul de bacalaureat naţional 2017</a:t>
            </a:r>
            <a:endParaRPr lang="ro-RO" sz="1000" dirty="0"/>
          </a:p>
          <a:p>
            <a:r>
              <a:rPr lang="ro-RO" sz="1000" dirty="0"/>
              <a:t>Proba de evaluare a competenţelor digitale  - document de lucru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113</TotalTime>
  <Words>245</Words>
  <Application>Microsoft Office PowerPoint</Application>
  <PresentationFormat>On-screen Show (4:3)</PresentationFormat>
  <Paragraphs>24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ARMONIA</vt:lpstr>
      <vt:lpstr>PowerPoint Presentation</vt:lpstr>
      <vt:lpstr>PowerPoint Presentation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SALARIUL</dc:title>
  <dc:creator>CNEE</dc:creator>
  <cp:lastModifiedBy>admin</cp:lastModifiedBy>
  <cp:revision>67</cp:revision>
  <dcterms:created xsi:type="dcterms:W3CDTF">2010-01-11T15:51:42Z</dcterms:created>
  <dcterms:modified xsi:type="dcterms:W3CDTF">2017-05-05T13:16:08Z</dcterms:modified>
</cp:coreProperties>
</file>

<file path=docProps/thumbnail.jpeg>
</file>